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63" r:id="rId4"/>
    <p:sldId id="257" r:id="rId5"/>
    <p:sldId id="258" r:id="rId6"/>
    <p:sldId id="259" r:id="rId7"/>
    <p:sldId id="260" r:id="rId8"/>
    <p:sldId id="261" r:id="rId9"/>
    <p:sldId id="262"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18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68282E-6CD6-4CB0-94FE-F54834B81B05}" type="datetimeFigureOut">
              <a:rPr lang="en-US" smtClean="0"/>
              <a:pPr/>
              <a:t>10/30/2013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5BA65F-9347-457E-A618-601C2028AED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68282E-6CD6-4CB0-94FE-F54834B81B05}" type="datetimeFigureOut">
              <a:rPr lang="en-US" smtClean="0"/>
              <a:pPr/>
              <a:t>10/30/2013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5BA65F-9347-457E-A618-601C2028AED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68282E-6CD6-4CB0-94FE-F54834B81B05}" type="datetimeFigureOut">
              <a:rPr lang="en-US" smtClean="0"/>
              <a:pPr/>
              <a:t>10/30/2013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5BA65F-9347-457E-A618-601C2028AED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68282E-6CD6-4CB0-94FE-F54834B81B05}" type="datetimeFigureOut">
              <a:rPr lang="en-US" smtClean="0"/>
              <a:pPr/>
              <a:t>10/30/2013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5BA65F-9347-457E-A618-601C2028AED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68282E-6CD6-4CB0-94FE-F54834B81B05}" type="datetimeFigureOut">
              <a:rPr lang="en-US" smtClean="0"/>
              <a:pPr/>
              <a:t>10/30/2013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5BA65F-9347-457E-A618-601C2028AED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68282E-6CD6-4CB0-94FE-F54834B81B05}" type="datetimeFigureOut">
              <a:rPr lang="en-US" smtClean="0"/>
              <a:pPr/>
              <a:t>10/30/2013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5BA65F-9347-457E-A618-601C2028AED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68282E-6CD6-4CB0-94FE-F54834B81B05}" type="datetimeFigureOut">
              <a:rPr lang="en-US" smtClean="0"/>
              <a:pPr/>
              <a:t>10/30/2013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5BA65F-9347-457E-A618-601C2028AED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68282E-6CD6-4CB0-94FE-F54834B81B05}" type="datetimeFigureOut">
              <a:rPr lang="en-US" smtClean="0"/>
              <a:pPr/>
              <a:t>10/30/2013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5BA65F-9347-457E-A618-601C2028AED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68282E-6CD6-4CB0-94FE-F54834B81B05}" type="datetimeFigureOut">
              <a:rPr lang="en-US" smtClean="0"/>
              <a:pPr/>
              <a:t>10/30/2013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5BA65F-9347-457E-A618-601C2028AED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68282E-6CD6-4CB0-94FE-F54834B81B05}" type="datetimeFigureOut">
              <a:rPr lang="en-US" smtClean="0"/>
              <a:pPr/>
              <a:t>10/30/2013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5BA65F-9347-457E-A618-601C2028AED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68282E-6CD6-4CB0-94FE-F54834B81B05}" type="datetimeFigureOut">
              <a:rPr lang="en-US" smtClean="0"/>
              <a:pPr/>
              <a:t>10/30/2013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5BA65F-9347-457E-A618-601C2028AED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68282E-6CD6-4CB0-94FE-F54834B81B05}" type="datetimeFigureOut">
              <a:rPr lang="en-US" smtClean="0"/>
              <a:pPr/>
              <a:t>10/30/2013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5BA65F-9347-457E-A618-601C2028AED4}"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04800"/>
            <a:ext cx="7772400" cy="1470025"/>
          </a:xfrm>
        </p:spPr>
        <p:txBody>
          <a:bodyPr/>
          <a:lstStyle/>
          <a:p>
            <a:r>
              <a:rPr lang="en-US" dirty="0" smtClean="0"/>
              <a:t>Capital Punishment</a:t>
            </a:r>
            <a:endParaRPr lang="en-US" dirty="0"/>
          </a:p>
        </p:txBody>
      </p:sp>
      <p:sp>
        <p:nvSpPr>
          <p:cNvPr id="3" name="Subtitle 2"/>
          <p:cNvSpPr>
            <a:spLocks noGrp="1"/>
          </p:cNvSpPr>
          <p:nvPr>
            <p:ph type="subTitle" idx="1"/>
          </p:nvPr>
        </p:nvSpPr>
        <p:spPr>
          <a:xfrm>
            <a:off x="1371600" y="2895600"/>
            <a:ext cx="6400800" cy="1752600"/>
          </a:xfrm>
        </p:spPr>
        <p:txBody>
          <a:bodyPr/>
          <a:lstStyle/>
          <a:p>
            <a:endParaRPr lang="en-US" dirty="0"/>
          </a:p>
        </p:txBody>
      </p:sp>
      <p:pic>
        <p:nvPicPr>
          <p:cNvPr id="4" name="Picture 3" descr="texas-death-chamber.jpg"/>
          <p:cNvPicPr>
            <a:picLocks noChangeAspect="1"/>
          </p:cNvPicPr>
          <p:nvPr/>
        </p:nvPicPr>
        <p:blipFill>
          <a:blip r:embed="rId2" cstate="print"/>
          <a:stretch>
            <a:fillRect/>
          </a:stretch>
        </p:blipFill>
        <p:spPr>
          <a:xfrm>
            <a:off x="1905000" y="1676400"/>
            <a:ext cx="5115547" cy="3581400"/>
          </a:xfrm>
          <a:prstGeom prst="rect">
            <a:avLst/>
          </a:prstGeom>
        </p:spPr>
      </p:pic>
      <p:sp>
        <p:nvSpPr>
          <p:cNvPr id="5" name="TextBox 4"/>
          <p:cNvSpPr txBox="1"/>
          <p:nvPr/>
        </p:nvSpPr>
        <p:spPr>
          <a:xfrm>
            <a:off x="2133600" y="5334000"/>
            <a:ext cx="4800600" cy="646331"/>
          </a:xfrm>
          <a:prstGeom prst="rect">
            <a:avLst/>
          </a:prstGeom>
          <a:noFill/>
        </p:spPr>
        <p:txBody>
          <a:bodyPr wrap="square" rtlCol="0">
            <a:spAutoFit/>
          </a:bodyPr>
          <a:lstStyle/>
          <a:p>
            <a:r>
              <a:rPr lang="en-US" dirty="0" smtClean="0"/>
              <a:t>A picture of the lethal injection chamber at Huntsville State Penitentiary in Huntsville, TX</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u="sng" dirty="0" smtClean="0"/>
              <a:t>Thinking About Capital Punishment</a:t>
            </a:r>
            <a:endParaRPr lang="en-US" u="sng" dirty="0"/>
          </a:p>
        </p:txBody>
      </p:sp>
      <p:sp>
        <p:nvSpPr>
          <p:cNvPr id="5" name="Content Placeholder 4"/>
          <p:cNvSpPr>
            <a:spLocks noGrp="1"/>
          </p:cNvSpPr>
          <p:nvPr>
            <p:ph idx="1"/>
          </p:nvPr>
        </p:nvSpPr>
        <p:spPr>
          <a:xfrm>
            <a:off x="457200" y="1219200"/>
            <a:ext cx="8229600" cy="4525963"/>
          </a:xfrm>
        </p:spPr>
        <p:txBody>
          <a:bodyPr>
            <a:noAutofit/>
          </a:bodyPr>
          <a:lstStyle/>
          <a:p>
            <a:r>
              <a:rPr lang="en-US" sz="1800" dirty="0" smtClean="0"/>
              <a:t>The death penalty is legal in certain states but illegal in others.  How many states out of 50 do you believe have the death penalty as a form of punishment?</a:t>
            </a:r>
          </a:p>
          <a:p>
            <a:r>
              <a:rPr lang="en-US" sz="1800" dirty="0" smtClean="0"/>
              <a:t>33 have it and 17 do not.  (Alaska, Hawaii, almost all of NE, and most recently NY and CT have abolished it)</a:t>
            </a:r>
          </a:p>
          <a:p>
            <a:r>
              <a:rPr lang="en-US" sz="1800" dirty="0" smtClean="0"/>
              <a:t>Voluntary moratorium from 1967-1972.  From 1972-1976 it was mandatory.  In 1977, we resume executions in the US.</a:t>
            </a:r>
          </a:p>
          <a:p>
            <a:endParaRPr lang="en-US" sz="1800" dirty="0"/>
          </a:p>
          <a:p>
            <a:r>
              <a:rPr lang="en-US" sz="1800" dirty="0" smtClean="0"/>
              <a:t>Should deciding who receives the death penalty be left up to a judge or a jury?</a:t>
            </a:r>
          </a:p>
          <a:p>
            <a:endParaRPr lang="en-US" sz="1800" dirty="0"/>
          </a:p>
          <a:p>
            <a:r>
              <a:rPr lang="en-US" sz="1800" dirty="0" smtClean="0"/>
              <a:t>If your life is on the line to be executed, should the court consider any circumstances which should “spare your life” from execution?  If so, what could they be?</a:t>
            </a:r>
          </a:p>
          <a:p>
            <a:r>
              <a:rPr lang="en-US" sz="1800" dirty="0" smtClean="0"/>
              <a:t>Mental capacity, abused as a child</a:t>
            </a:r>
          </a:p>
          <a:p>
            <a:endParaRPr lang="en-US" sz="1800" dirty="0" smtClean="0"/>
          </a:p>
          <a:p>
            <a:r>
              <a:rPr lang="en-US" sz="1800" dirty="0" smtClean="0"/>
              <a:t>Bonus Question:  When was the last year that PA executed a prisoner?</a:t>
            </a:r>
          </a:p>
          <a:p>
            <a:r>
              <a:rPr lang="en-US" sz="1800" dirty="0" smtClean="0"/>
              <a:t>Since 1976, we have executed 3.  216 sit on death row.  Two in 1995 and the last in 1999.  All received lethal injection, all waived appeals, and asked that the executions be carried out.</a:t>
            </a:r>
            <a:endParaRPr lang="en-US" sz="1800" dirty="0"/>
          </a:p>
        </p:txBody>
      </p:sp>
    </p:spTree>
    <p:extLst>
      <p:ext uri="{BB962C8B-B14F-4D97-AF65-F5344CB8AC3E}">
        <p14:creationId xmlns:p14="http://schemas.microsoft.com/office/powerpoint/2010/main" val="270692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down)">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wipe(down)">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wipe(down)">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animEffect transition="in" filter="wipe(down)">
                                      <p:cBhvr>
                                        <p:cTn id="37" dur="500"/>
                                        <p:tgtEl>
                                          <p:spTgt spid="5">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xEl>
                                              <p:pRg st="10" end="10"/>
                                            </p:txEl>
                                          </p:spTgt>
                                        </p:tgtEl>
                                        <p:attrNameLst>
                                          <p:attrName>style.visibility</p:attrName>
                                        </p:attrNameLst>
                                      </p:cBhvr>
                                      <p:to>
                                        <p:strVal val="visible"/>
                                      </p:to>
                                    </p:set>
                                    <p:animEffect transition="in" filter="wipe(down)">
                                      <p:cBhvr>
                                        <p:cTn id="42"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ameron Todd Willingham case on FRONTLINE Death by Fire [SaveYouTube.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228600"/>
            <a:ext cx="8763000" cy="6248400"/>
          </a:xfrm>
          <a:prstGeom prst="rect">
            <a:avLst/>
          </a:prstGeom>
        </p:spPr>
      </p:pic>
    </p:spTree>
    <p:extLst>
      <p:ext uri="{BB962C8B-B14F-4D97-AF65-F5344CB8AC3E}">
        <p14:creationId xmlns:p14="http://schemas.microsoft.com/office/powerpoint/2010/main" val="3678053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Capital Punishment</a:t>
            </a:r>
            <a:endParaRPr lang="en-US" dirty="0"/>
          </a:p>
        </p:txBody>
      </p:sp>
      <p:sp>
        <p:nvSpPr>
          <p:cNvPr id="7" name="Content Placeholder 6"/>
          <p:cNvSpPr>
            <a:spLocks noGrp="1"/>
          </p:cNvSpPr>
          <p:nvPr>
            <p:ph sz="half" idx="1"/>
          </p:nvPr>
        </p:nvSpPr>
        <p:spPr/>
        <p:txBody>
          <a:bodyPr>
            <a:normAutofit lnSpcReduction="10000"/>
          </a:bodyPr>
          <a:lstStyle/>
          <a:p>
            <a:r>
              <a:rPr lang="en-US" dirty="0" smtClean="0"/>
              <a:t>Also known as the </a:t>
            </a:r>
            <a:r>
              <a:rPr lang="en-US" b="1" u="sng" dirty="0" smtClean="0">
                <a:solidFill>
                  <a:srgbClr val="FFFF00"/>
                </a:solidFill>
              </a:rPr>
              <a:t>death penalty</a:t>
            </a:r>
            <a:endParaRPr lang="en-US" dirty="0" smtClean="0">
              <a:solidFill>
                <a:srgbClr val="FFFF00"/>
              </a:solidFill>
            </a:endParaRPr>
          </a:p>
          <a:p>
            <a:r>
              <a:rPr lang="en-US" dirty="0" smtClean="0"/>
              <a:t>1)  most </a:t>
            </a:r>
            <a:r>
              <a:rPr lang="en-US" b="1" u="sng" dirty="0" smtClean="0">
                <a:solidFill>
                  <a:srgbClr val="FFFF00"/>
                </a:solidFill>
              </a:rPr>
              <a:t>controversial</a:t>
            </a:r>
            <a:r>
              <a:rPr lang="en-US" dirty="0" smtClean="0"/>
              <a:t> sentence given to defendants</a:t>
            </a:r>
          </a:p>
          <a:p>
            <a:r>
              <a:rPr lang="en-US" dirty="0" smtClean="0"/>
              <a:t>2)  1</a:t>
            </a:r>
            <a:r>
              <a:rPr lang="en-US" baseline="30000" dirty="0" smtClean="0"/>
              <a:t>st</a:t>
            </a:r>
            <a:r>
              <a:rPr lang="en-US" dirty="0" smtClean="0"/>
              <a:t> Execution in the US:  </a:t>
            </a:r>
            <a:r>
              <a:rPr lang="en-US" b="1" u="sng" dirty="0" smtClean="0">
                <a:solidFill>
                  <a:srgbClr val="FFFF00"/>
                </a:solidFill>
              </a:rPr>
              <a:t>1630</a:t>
            </a:r>
            <a:r>
              <a:rPr lang="en-US" dirty="0" smtClean="0"/>
              <a:t> by </a:t>
            </a:r>
            <a:r>
              <a:rPr lang="en-US" b="1" u="sng" dirty="0" smtClean="0">
                <a:solidFill>
                  <a:srgbClr val="FFFF00"/>
                </a:solidFill>
              </a:rPr>
              <a:t>hanging</a:t>
            </a:r>
            <a:endParaRPr lang="en-US" dirty="0" smtClean="0">
              <a:solidFill>
                <a:srgbClr val="FFFF00"/>
              </a:solidFill>
            </a:endParaRPr>
          </a:p>
          <a:p>
            <a:r>
              <a:rPr lang="en-US" dirty="0" smtClean="0"/>
              <a:t>3)  mainly used as a punishment for </a:t>
            </a:r>
            <a:r>
              <a:rPr lang="en-US" b="1" u="sng" dirty="0" smtClean="0">
                <a:solidFill>
                  <a:srgbClr val="FFFF00"/>
                </a:solidFill>
              </a:rPr>
              <a:t>1</a:t>
            </a:r>
            <a:r>
              <a:rPr lang="en-US" b="1" u="sng" baseline="30000" dirty="0" smtClean="0">
                <a:solidFill>
                  <a:srgbClr val="FFFF00"/>
                </a:solidFill>
              </a:rPr>
              <a:t>st</a:t>
            </a:r>
            <a:r>
              <a:rPr lang="en-US" b="1" u="sng" dirty="0" smtClean="0">
                <a:solidFill>
                  <a:srgbClr val="FFFF00"/>
                </a:solidFill>
              </a:rPr>
              <a:t> degree </a:t>
            </a:r>
            <a:r>
              <a:rPr lang="en-US" dirty="0" smtClean="0"/>
              <a:t>homicide</a:t>
            </a:r>
            <a:endParaRPr lang="en-US" dirty="0"/>
          </a:p>
        </p:txBody>
      </p:sp>
      <p:pic>
        <p:nvPicPr>
          <p:cNvPr id="9" name="Content Placeholder 8" descr="hale.jpg"/>
          <p:cNvPicPr>
            <a:picLocks noGrp="1" noChangeAspect="1"/>
          </p:cNvPicPr>
          <p:nvPr>
            <p:ph sz="half" idx="2"/>
          </p:nvPr>
        </p:nvPicPr>
        <p:blipFill>
          <a:blip r:embed="rId2" cstate="print"/>
          <a:stretch>
            <a:fillRect/>
          </a:stretch>
        </p:blipFill>
        <p:spPr>
          <a:xfrm>
            <a:off x="4800600" y="1752600"/>
            <a:ext cx="3556000" cy="3200400"/>
          </a:xfrm>
        </p:spPr>
      </p:pic>
      <p:sp>
        <p:nvSpPr>
          <p:cNvPr id="10" name="TextBox 9"/>
          <p:cNvSpPr txBox="1"/>
          <p:nvPr/>
        </p:nvSpPr>
        <p:spPr>
          <a:xfrm>
            <a:off x="4724400" y="5029200"/>
            <a:ext cx="3657600" cy="923330"/>
          </a:xfrm>
          <a:prstGeom prst="rect">
            <a:avLst/>
          </a:prstGeom>
          <a:noFill/>
        </p:spPr>
        <p:txBody>
          <a:bodyPr wrap="square" rtlCol="0">
            <a:spAutoFit/>
          </a:bodyPr>
          <a:lstStyle/>
          <a:p>
            <a:r>
              <a:rPr lang="en-US" dirty="0" smtClean="0"/>
              <a:t>Nathan Hale (above) about to be hanged as a spy by the British army during the Revolutionary War</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Legality of Capital Punishment</a:t>
            </a:r>
            <a:endParaRPr lang="en-US" dirty="0"/>
          </a:p>
        </p:txBody>
      </p:sp>
      <p:sp>
        <p:nvSpPr>
          <p:cNvPr id="3" name="Content Placeholder 2"/>
          <p:cNvSpPr>
            <a:spLocks noGrp="1"/>
          </p:cNvSpPr>
          <p:nvPr>
            <p:ph sz="half" idx="1"/>
          </p:nvPr>
        </p:nvSpPr>
        <p:spPr/>
        <p:txBody>
          <a:bodyPr>
            <a:normAutofit fontScale="77500" lnSpcReduction="20000"/>
          </a:bodyPr>
          <a:lstStyle/>
          <a:p>
            <a:r>
              <a:rPr lang="en-US" dirty="0" smtClean="0"/>
              <a:t>In 1972, the case of </a:t>
            </a:r>
            <a:r>
              <a:rPr lang="en-US" b="1" u="sng" dirty="0" smtClean="0">
                <a:solidFill>
                  <a:srgbClr val="FFFF00"/>
                </a:solidFill>
              </a:rPr>
              <a:t>Furman v. Georgia</a:t>
            </a:r>
            <a:r>
              <a:rPr lang="en-US" dirty="0" smtClean="0"/>
              <a:t>, the Supreme Court stated in a </a:t>
            </a:r>
            <a:r>
              <a:rPr lang="en-US" b="1" u="sng" dirty="0" smtClean="0">
                <a:solidFill>
                  <a:srgbClr val="FFFF00"/>
                </a:solidFill>
              </a:rPr>
              <a:t>5-4</a:t>
            </a:r>
            <a:r>
              <a:rPr lang="en-US" dirty="0" smtClean="0"/>
              <a:t> decision that death penalty violated the </a:t>
            </a:r>
            <a:r>
              <a:rPr lang="en-US" b="1" u="sng" dirty="0" smtClean="0">
                <a:solidFill>
                  <a:srgbClr val="FFFF00"/>
                </a:solidFill>
              </a:rPr>
              <a:t>8</a:t>
            </a:r>
            <a:r>
              <a:rPr lang="en-US" b="1" u="sng" baseline="30000" dirty="0" smtClean="0">
                <a:solidFill>
                  <a:srgbClr val="FFFF00"/>
                </a:solidFill>
              </a:rPr>
              <a:t>th</a:t>
            </a:r>
            <a:r>
              <a:rPr lang="en-US" dirty="0" smtClean="0"/>
              <a:t> amendment and was therefore unconstitutional</a:t>
            </a:r>
          </a:p>
          <a:p>
            <a:r>
              <a:rPr lang="en-US" dirty="0" smtClean="0"/>
              <a:t>4 years later the Court </a:t>
            </a:r>
            <a:r>
              <a:rPr lang="en-US" b="1" u="sng" dirty="0" smtClean="0">
                <a:solidFill>
                  <a:srgbClr val="FFFF00"/>
                </a:solidFill>
              </a:rPr>
              <a:t>overturned</a:t>
            </a:r>
            <a:r>
              <a:rPr lang="en-US" dirty="0" smtClean="0"/>
              <a:t> their previous decision in the case of </a:t>
            </a:r>
            <a:r>
              <a:rPr lang="en-US" b="1" u="sng" dirty="0" smtClean="0">
                <a:solidFill>
                  <a:srgbClr val="FFFF00"/>
                </a:solidFill>
              </a:rPr>
              <a:t>Gregg v. Georgia</a:t>
            </a:r>
            <a:r>
              <a:rPr lang="en-US" dirty="0" smtClean="0">
                <a:solidFill>
                  <a:srgbClr val="FFFF00"/>
                </a:solidFill>
              </a:rPr>
              <a:t> </a:t>
            </a:r>
            <a:r>
              <a:rPr lang="en-US" dirty="0" smtClean="0"/>
              <a:t>(7-2 decision)</a:t>
            </a:r>
            <a:endParaRPr lang="en-US" dirty="0" smtClean="0">
              <a:solidFill>
                <a:srgbClr val="FFFF00"/>
              </a:solidFill>
            </a:endParaRPr>
          </a:p>
          <a:p>
            <a:r>
              <a:rPr lang="en-US" dirty="0" smtClean="0"/>
              <a:t>As a result, the </a:t>
            </a:r>
            <a:r>
              <a:rPr lang="en-US" b="1" u="sng" dirty="0" smtClean="0">
                <a:solidFill>
                  <a:srgbClr val="FFFF00"/>
                </a:solidFill>
              </a:rPr>
              <a:t>states</a:t>
            </a:r>
            <a:r>
              <a:rPr lang="en-US" dirty="0" smtClean="0"/>
              <a:t> were allowed to decide for themselves if they would or would not allow capital punishment</a:t>
            </a:r>
            <a:endParaRPr lang="en-US" dirty="0"/>
          </a:p>
        </p:txBody>
      </p:sp>
      <p:pic>
        <p:nvPicPr>
          <p:cNvPr id="5" name="Content Placeholder 4" descr="Potter Stewart.jpg"/>
          <p:cNvPicPr>
            <a:picLocks noGrp="1" noChangeAspect="1"/>
          </p:cNvPicPr>
          <p:nvPr>
            <p:ph sz="half" idx="2"/>
          </p:nvPr>
        </p:nvPicPr>
        <p:blipFill>
          <a:blip r:embed="rId2" cstate="print"/>
          <a:stretch>
            <a:fillRect/>
          </a:stretch>
        </p:blipFill>
        <p:spPr>
          <a:xfrm>
            <a:off x="5410200" y="1600200"/>
            <a:ext cx="2937163" cy="3537651"/>
          </a:xfrm>
        </p:spPr>
      </p:pic>
      <p:sp>
        <p:nvSpPr>
          <p:cNvPr id="6" name="TextBox 5"/>
          <p:cNvSpPr txBox="1"/>
          <p:nvPr/>
        </p:nvSpPr>
        <p:spPr>
          <a:xfrm>
            <a:off x="5410200" y="5334000"/>
            <a:ext cx="2971800" cy="1477328"/>
          </a:xfrm>
          <a:prstGeom prst="rect">
            <a:avLst/>
          </a:prstGeom>
          <a:noFill/>
        </p:spPr>
        <p:txBody>
          <a:bodyPr wrap="square" rtlCol="0">
            <a:spAutoFit/>
          </a:bodyPr>
          <a:lstStyle/>
          <a:p>
            <a:r>
              <a:rPr lang="en-US" dirty="0" smtClean="0"/>
              <a:t>Justice Potter Stewart (above) wrote the majority opinion in the </a:t>
            </a:r>
            <a:r>
              <a:rPr lang="en-US" i="1" dirty="0" smtClean="0"/>
              <a:t>Gregg</a:t>
            </a:r>
            <a:r>
              <a:rPr lang="en-US" dirty="0"/>
              <a:t> </a:t>
            </a:r>
            <a:r>
              <a:rPr lang="en-US" dirty="0" smtClean="0"/>
              <a:t>case that officially overturned the </a:t>
            </a:r>
            <a:r>
              <a:rPr lang="en-US" i="1" dirty="0" smtClean="0"/>
              <a:t>Furman</a:t>
            </a:r>
            <a:r>
              <a:rPr lang="en-US" dirty="0"/>
              <a:t> </a:t>
            </a:r>
            <a:r>
              <a:rPr lang="en-US" dirty="0" smtClean="0"/>
              <a:t>decision</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Numbers Behind Capital Punishment</a:t>
            </a:r>
            <a:endParaRPr lang="en-US" dirty="0"/>
          </a:p>
        </p:txBody>
      </p:sp>
      <p:sp>
        <p:nvSpPr>
          <p:cNvPr id="3" name="Content Placeholder 2"/>
          <p:cNvSpPr>
            <a:spLocks noGrp="1"/>
          </p:cNvSpPr>
          <p:nvPr>
            <p:ph sz="half" idx="1"/>
          </p:nvPr>
        </p:nvSpPr>
        <p:spPr/>
        <p:txBody>
          <a:bodyPr>
            <a:normAutofit/>
          </a:bodyPr>
          <a:lstStyle/>
          <a:p>
            <a:r>
              <a:rPr lang="en-US" dirty="0" smtClean="0"/>
              <a:t>Inmates &amp; Methods</a:t>
            </a:r>
          </a:p>
          <a:p>
            <a:r>
              <a:rPr lang="en-US" dirty="0" smtClean="0"/>
              <a:t>1)  44% are </a:t>
            </a:r>
            <a:r>
              <a:rPr lang="en-US" b="1" u="sng" dirty="0" smtClean="0">
                <a:solidFill>
                  <a:srgbClr val="FFFF00"/>
                </a:solidFill>
              </a:rPr>
              <a:t>Caucasian</a:t>
            </a:r>
            <a:endParaRPr lang="en-US" dirty="0" smtClean="0">
              <a:solidFill>
                <a:srgbClr val="FFFF00"/>
              </a:solidFill>
            </a:endParaRPr>
          </a:p>
          <a:p>
            <a:r>
              <a:rPr lang="en-US" dirty="0" smtClean="0"/>
              <a:t>2)  12% are </a:t>
            </a:r>
            <a:r>
              <a:rPr lang="en-US" b="1" u="sng" dirty="0" smtClean="0">
                <a:solidFill>
                  <a:srgbClr val="FFFF00"/>
                </a:solidFill>
              </a:rPr>
              <a:t>Hispanic</a:t>
            </a:r>
            <a:endParaRPr lang="en-US" dirty="0" smtClean="0">
              <a:solidFill>
                <a:srgbClr val="FFFF00"/>
              </a:solidFill>
            </a:endParaRPr>
          </a:p>
          <a:p>
            <a:r>
              <a:rPr lang="en-US" dirty="0" smtClean="0"/>
              <a:t>3)  41% are </a:t>
            </a:r>
            <a:r>
              <a:rPr lang="en-US" b="1" u="sng" dirty="0" smtClean="0">
                <a:solidFill>
                  <a:srgbClr val="FFFF00"/>
                </a:solidFill>
              </a:rPr>
              <a:t>African-American</a:t>
            </a:r>
            <a:endParaRPr lang="en-US" dirty="0" smtClean="0">
              <a:solidFill>
                <a:srgbClr val="FFFF00"/>
              </a:solidFill>
            </a:endParaRPr>
          </a:p>
          <a:p>
            <a:r>
              <a:rPr lang="en-US" dirty="0" smtClean="0"/>
              <a:t>4)  there are currently 51 </a:t>
            </a:r>
            <a:r>
              <a:rPr lang="en-US" b="1" u="sng" dirty="0" smtClean="0">
                <a:solidFill>
                  <a:srgbClr val="FFFF00"/>
                </a:solidFill>
              </a:rPr>
              <a:t>female</a:t>
            </a:r>
            <a:r>
              <a:rPr lang="en-US" dirty="0" smtClean="0"/>
              <a:t> prisoners on death row in the US</a:t>
            </a:r>
            <a:endParaRPr lang="en-US" dirty="0"/>
          </a:p>
        </p:txBody>
      </p:sp>
      <p:pic>
        <p:nvPicPr>
          <p:cNvPr id="5" name="Content Placeholder 4" descr="scottpeterson1.jpg"/>
          <p:cNvPicPr>
            <a:picLocks noGrp="1" noChangeAspect="1"/>
          </p:cNvPicPr>
          <p:nvPr>
            <p:ph sz="half" idx="2"/>
          </p:nvPr>
        </p:nvPicPr>
        <p:blipFill>
          <a:blip r:embed="rId2" cstate="print"/>
          <a:stretch>
            <a:fillRect/>
          </a:stretch>
        </p:blipFill>
        <p:spPr>
          <a:xfrm>
            <a:off x="5257800" y="1752600"/>
            <a:ext cx="3186546" cy="3505200"/>
          </a:xfrm>
        </p:spPr>
      </p:pic>
      <p:sp>
        <p:nvSpPr>
          <p:cNvPr id="6" name="TextBox 5"/>
          <p:cNvSpPr txBox="1"/>
          <p:nvPr/>
        </p:nvSpPr>
        <p:spPr>
          <a:xfrm>
            <a:off x="5257800" y="5334000"/>
            <a:ext cx="3429000" cy="1200329"/>
          </a:xfrm>
          <a:prstGeom prst="rect">
            <a:avLst/>
          </a:prstGeom>
          <a:noFill/>
        </p:spPr>
        <p:txBody>
          <a:bodyPr wrap="square" rtlCol="0">
            <a:spAutoFit/>
          </a:bodyPr>
          <a:lstStyle/>
          <a:p>
            <a:r>
              <a:rPr lang="en-US" dirty="0" smtClean="0"/>
              <a:t>Scott Peterson (above), convicted and sentenced to death in 2005, currently sits on death row at San Quentin Prison in California</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Numbers (cont’d)</a:t>
            </a:r>
            <a:endParaRPr lang="en-US" dirty="0"/>
          </a:p>
        </p:txBody>
      </p:sp>
      <p:sp>
        <p:nvSpPr>
          <p:cNvPr id="3" name="Content Placeholder 2"/>
          <p:cNvSpPr>
            <a:spLocks noGrp="1"/>
          </p:cNvSpPr>
          <p:nvPr>
            <p:ph sz="half" idx="1"/>
          </p:nvPr>
        </p:nvSpPr>
        <p:spPr/>
        <p:txBody>
          <a:bodyPr>
            <a:normAutofit fontScale="77500" lnSpcReduction="20000"/>
          </a:bodyPr>
          <a:lstStyle/>
          <a:p>
            <a:r>
              <a:rPr lang="en-US" dirty="0" smtClean="0"/>
              <a:t>At the current time, </a:t>
            </a:r>
            <a:r>
              <a:rPr lang="en-US" b="1" u="sng" dirty="0" smtClean="0">
                <a:solidFill>
                  <a:srgbClr val="FFFF00"/>
                </a:solidFill>
              </a:rPr>
              <a:t>33 states</a:t>
            </a:r>
            <a:r>
              <a:rPr lang="en-US" dirty="0" smtClean="0">
                <a:solidFill>
                  <a:srgbClr val="FFFF00"/>
                </a:solidFill>
              </a:rPr>
              <a:t> </a:t>
            </a:r>
            <a:r>
              <a:rPr lang="en-US" dirty="0" smtClean="0"/>
              <a:t>allow for capital punishment (including PA)</a:t>
            </a:r>
          </a:p>
          <a:p>
            <a:r>
              <a:rPr lang="en-US" dirty="0" smtClean="0"/>
              <a:t>1.  all states must have </a:t>
            </a:r>
            <a:r>
              <a:rPr lang="en-US" b="1" u="sng" dirty="0" smtClean="0">
                <a:solidFill>
                  <a:srgbClr val="FFFF00"/>
                </a:solidFill>
              </a:rPr>
              <a:t>lethal injection</a:t>
            </a:r>
            <a:r>
              <a:rPr lang="en-US" dirty="0" smtClean="0"/>
              <a:t> as the </a:t>
            </a:r>
            <a:r>
              <a:rPr lang="en-US" b="1" u="sng" dirty="0" smtClean="0">
                <a:solidFill>
                  <a:srgbClr val="FFFF00"/>
                </a:solidFill>
              </a:rPr>
              <a:t>primary</a:t>
            </a:r>
            <a:r>
              <a:rPr lang="en-US" dirty="0" smtClean="0"/>
              <a:t> option</a:t>
            </a:r>
          </a:p>
          <a:p>
            <a:r>
              <a:rPr lang="en-US" dirty="0" smtClean="0"/>
              <a:t>2.  Some states have secondary methods:</a:t>
            </a:r>
          </a:p>
          <a:p>
            <a:pPr lvl="1"/>
            <a:r>
              <a:rPr lang="en-US" dirty="0" smtClean="0"/>
              <a:t>A.  Electrocution (</a:t>
            </a:r>
            <a:r>
              <a:rPr lang="en-US" b="1" u="sng" dirty="0" smtClean="0">
                <a:solidFill>
                  <a:srgbClr val="FFFF00"/>
                </a:solidFill>
              </a:rPr>
              <a:t>9</a:t>
            </a:r>
            <a:r>
              <a:rPr lang="en-US" dirty="0" smtClean="0"/>
              <a:t> states allow)</a:t>
            </a:r>
          </a:p>
          <a:p>
            <a:pPr lvl="1"/>
            <a:r>
              <a:rPr lang="en-US" dirty="0" smtClean="0"/>
              <a:t>B.  Gas Chamber (</a:t>
            </a:r>
            <a:r>
              <a:rPr lang="en-US" b="1" u="sng" dirty="0" smtClean="0">
                <a:solidFill>
                  <a:srgbClr val="FFFF00"/>
                </a:solidFill>
              </a:rPr>
              <a:t>4</a:t>
            </a:r>
            <a:r>
              <a:rPr lang="en-US" dirty="0" smtClean="0"/>
              <a:t> states allow)</a:t>
            </a:r>
          </a:p>
          <a:p>
            <a:pPr lvl="1"/>
            <a:r>
              <a:rPr lang="en-US" dirty="0" smtClean="0"/>
              <a:t>C.  Hanging (</a:t>
            </a:r>
            <a:r>
              <a:rPr lang="en-US" b="1" u="sng" dirty="0" smtClean="0">
                <a:solidFill>
                  <a:srgbClr val="FFFF00"/>
                </a:solidFill>
              </a:rPr>
              <a:t>3</a:t>
            </a:r>
            <a:r>
              <a:rPr lang="en-US" dirty="0" smtClean="0"/>
              <a:t> states allow)</a:t>
            </a:r>
          </a:p>
          <a:p>
            <a:pPr lvl="1"/>
            <a:r>
              <a:rPr lang="en-US" dirty="0" smtClean="0"/>
              <a:t>D.  Firing Squad (</a:t>
            </a:r>
            <a:r>
              <a:rPr lang="en-US" b="1" u="sng" dirty="0" smtClean="0">
                <a:solidFill>
                  <a:srgbClr val="FFFF00"/>
                </a:solidFill>
              </a:rPr>
              <a:t>3</a:t>
            </a:r>
            <a:r>
              <a:rPr lang="en-US" dirty="0" smtClean="0">
                <a:solidFill>
                  <a:srgbClr val="FFFF00"/>
                </a:solidFill>
              </a:rPr>
              <a:t> </a:t>
            </a:r>
            <a:r>
              <a:rPr lang="en-US" dirty="0" smtClean="0"/>
              <a:t>states allow)</a:t>
            </a:r>
          </a:p>
        </p:txBody>
      </p:sp>
      <p:sp>
        <p:nvSpPr>
          <p:cNvPr id="6" name="TextBox 5"/>
          <p:cNvSpPr txBox="1"/>
          <p:nvPr/>
        </p:nvSpPr>
        <p:spPr>
          <a:xfrm>
            <a:off x="4572000" y="4876800"/>
            <a:ext cx="4495800" cy="1754326"/>
          </a:xfrm>
          <a:prstGeom prst="rect">
            <a:avLst/>
          </a:prstGeom>
          <a:noFill/>
        </p:spPr>
        <p:txBody>
          <a:bodyPr wrap="square" rtlCol="0">
            <a:spAutoFit/>
          </a:bodyPr>
          <a:lstStyle/>
          <a:p>
            <a:r>
              <a:rPr lang="en-US" dirty="0" smtClean="0"/>
              <a:t>Ronnie Lee Gardner (above) was the most recent prisoner in the US to be executed by firing squad (6/18/2010 in Utah).  He was sentenced in 1985.  Killed a man in a robbery, then on the way to a hearing for that homicide, he shot/killed an attorney.</a:t>
            </a:r>
            <a:endParaRPr lang="en-US" dirty="0"/>
          </a:p>
        </p:txBody>
      </p:sp>
      <p:pic>
        <p:nvPicPr>
          <p:cNvPr id="9" name="Content Placeholder 8" descr="Ronnie_Lee_Gardner_Mugshot.jpg"/>
          <p:cNvPicPr>
            <a:picLocks noGrp="1" noChangeAspect="1"/>
          </p:cNvPicPr>
          <p:nvPr>
            <p:ph sz="half" idx="2"/>
          </p:nvPr>
        </p:nvPicPr>
        <p:blipFill>
          <a:blip r:embed="rId2" cstate="print"/>
          <a:stretch>
            <a:fillRect/>
          </a:stretch>
        </p:blipFill>
        <p:spPr>
          <a:xfrm>
            <a:off x="4648200" y="1828800"/>
            <a:ext cx="4038600" cy="3014378"/>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Determining Who Receives Capital Punishment</a:t>
            </a:r>
            <a:endParaRPr lang="en-US" dirty="0"/>
          </a:p>
        </p:txBody>
      </p:sp>
      <p:sp>
        <p:nvSpPr>
          <p:cNvPr id="3" name="Content Placeholder 2"/>
          <p:cNvSpPr>
            <a:spLocks noGrp="1"/>
          </p:cNvSpPr>
          <p:nvPr>
            <p:ph sz="half" idx="1"/>
          </p:nvPr>
        </p:nvSpPr>
        <p:spPr/>
        <p:txBody>
          <a:bodyPr/>
          <a:lstStyle/>
          <a:p>
            <a:r>
              <a:rPr lang="en-US" dirty="0" smtClean="0"/>
              <a:t>Requires a </a:t>
            </a:r>
            <a:r>
              <a:rPr lang="en-US" b="1" u="sng" dirty="0" smtClean="0">
                <a:solidFill>
                  <a:srgbClr val="FFFF00"/>
                </a:solidFill>
              </a:rPr>
              <a:t>two-part</a:t>
            </a:r>
            <a:r>
              <a:rPr lang="en-US" dirty="0" smtClean="0">
                <a:solidFill>
                  <a:srgbClr val="FFFF00"/>
                </a:solidFill>
              </a:rPr>
              <a:t> trial</a:t>
            </a:r>
          </a:p>
          <a:p>
            <a:r>
              <a:rPr lang="en-US" dirty="0" smtClean="0"/>
              <a:t>Part 1 – jury decides </a:t>
            </a:r>
            <a:r>
              <a:rPr lang="en-US" b="1" u="sng" dirty="0" smtClean="0">
                <a:solidFill>
                  <a:srgbClr val="FFFF00"/>
                </a:solidFill>
              </a:rPr>
              <a:t>guilt</a:t>
            </a:r>
            <a:r>
              <a:rPr lang="en-US" dirty="0" smtClean="0"/>
              <a:t> or </a:t>
            </a:r>
            <a:r>
              <a:rPr lang="en-US" b="1" u="sng" dirty="0" smtClean="0">
                <a:solidFill>
                  <a:srgbClr val="FFFF00"/>
                </a:solidFill>
              </a:rPr>
              <a:t>innocence</a:t>
            </a:r>
            <a:endParaRPr lang="en-US" dirty="0" smtClean="0">
              <a:solidFill>
                <a:srgbClr val="FFFF00"/>
              </a:solidFill>
            </a:endParaRPr>
          </a:p>
          <a:p>
            <a:r>
              <a:rPr lang="en-US" dirty="0" smtClean="0"/>
              <a:t>Part 2 </a:t>
            </a:r>
            <a:r>
              <a:rPr lang="en-US" smtClean="0"/>
              <a:t>– </a:t>
            </a:r>
            <a:r>
              <a:rPr lang="en-US" smtClean="0"/>
              <a:t>same jury </a:t>
            </a:r>
            <a:r>
              <a:rPr lang="en-US" dirty="0" smtClean="0"/>
              <a:t>decides if </a:t>
            </a:r>
            <a:r>
              <a:rPr lang="en-US" b="1" u="sng" dirty="0" smtClean="0">
                <a:solidFill>
                  <a:srgbClr val="FFFF00"/>
                </a:solidFill>
              </a:rPr>
              <a:t>death</a:t>
            </a:r>
            <a:r>
              <a:rPr lang="en-US" dirty="0" smtClean="0"/>
              <a:t> should be the penalty</a:t>
            </a:r>
            <a:endParaRPr lang="en-US" dirty="0"/>
          </a:p>
        </p:txBody>
      </p:sp>
      <p:pic>
        <p:nvPicPr>
          <p:cNvPr id="1026" name="Picture 2" descr="C:\Documents and Settings\mrriley\Local Settings\Temporary Internet Files\Content.IE5\BU7Q6BKM\MCj02876260000[1].wmf"/>
          <p:cNvPicPr>
            <a:picLocks noGrp="1" noChangeAspect="1" noChangeArrowheads="1"/>
          </p:cNvPicPr>
          <p:nvPr>
            <p:ph sz="half" idx="2"/>
          </p:nvPr>
        </p:nvPicPr>
        <p:blipFill>
          <a:blip r:embed="rId2" cstate="print"/>
          <a:srcRect/>
          <a:stretch>
            <a:fillRect/>
          </a:stretch>
        </p:blipFill>
        <p:spPr bwMode="auto">
          <a:xfrm>
            <a:off x="4876800" y="1981200"/>
            <a:ext cx="4077020" cy="3219646"/>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Determining Who (cont’d)</a:t>
            </a:r>
            <a:endParaRPr lang="en-US" dirty="0"/>
          </a:p>
        </p:txBody>
      </p:sp>
      <p:sp>
        <p:nvSpPr>
          <p:cNvPr id="3" name="Content Placeholder 2"/>
          <p:cNvSpPr>
            <a:spLocks noGrp="1"/>
          </p:cNvSpPr>
          <p:nvPr>
            <p:ph idx="1"/>
          </p:nvPr>
        </p:nvSpPr>
        <p:spPr/>
        <p:txBody>
          <a:bodyPr>
            <a:normAutofit fontScale="92500"/>
          </a:bodyPr>
          <a:lstStyle/>
          <a:p>
            <a:r>
              <a:rPr lang="en-US" dirty="0" smtClean="0"/>
              <a:t>Juries are required to compare </a:t>
            </a:r>
            <a:r>
              <a:rPr lang="en-US" b="1" u="sng" dirty="0" smtClean="0">
                <a:solidFill>
                  <a:srgbClr val="FFFF00"/>
                </a:solidFill>
              </a:rPr>
              <a:t>aggravating</a:t>
            </a:r>
            <a:r>
              <a:rPr lang="en-US" dirty="0"/>
              <a:t> </a:t>
            </a:r>
            <a:r>
              <a:rPr lang="en-US" dirty="0" smtClean="0"/>
              <a:t>and </a:t>
            </a:r>
            <a:r>
              <a:rPr lang="en-US" b="1" u="sng" dirty="0" smtClean="0">
                <a:solidFill>
                  <a:srgbClr val="FFFF00"/>
                </a:solidFill>
              </a:rPr>
              <a:t>mitigating</a:t>
            </a:r>
            <a:r>
              <a:rPr lang="en-US" dirty="0" smtClean="0"/>
              <a:t> circumstances in determining </a:t>
            </a:r>
            <a:r>
              <a:rPr lang="en-US" smtClean="0"/>
              <a:t>Capital Punishment</a:t>
            </a:r>
            <a:endParaRPr lang="en-US" dirty="0" smtClean="0"/>
          </a:p>
          <a:p>
            <a:r>
              <a:rPr lang="en-US" dirty="0" smtClean="0"/>
              <a:t>1)  aggravating – factors that suggest a more </a:t>
            </a:r>
            <a:r>
              <a:rPr lang="en-US" b="1" u="sng" dirty="0" smtClean="0">
                <a:solidFill>
                  <a:srgbClr val="FFFF00"/>
                </a:solidFill>
              </a:rPr>
              <a:t>severe</a:t>
            </a:r>
            <a:r>
              <a:rPr lang="en-US" dirty="0" smtClean="0"/>
              <a:t> punishment is appropriate (based on the </a:t>
            </a:r>
            <a:r>
              <a:rPr lang="en-US" b="1" u="sng" dirty="0" smtClean="0">
                <a:solidFill>
                  <a:srgbClr val="FFFF00"/>
                </a:solidFill>
              </a:rPr>
              <a:t>cruelty</a:t>
            </a:r>
            <a:r>
              <a:rPr lang="en-US" dirty="0" smtClean="0"/>
              <a:t> of the crime)</a:t>
            </a:r>
          </a:p>
          <a:p>
            <a:r>
              <a:rPr lang="en-US" dirty="0" smtClean="0"/>
              <a:t>2)  mitigating – factors that suggest a </a:t>
            </a:r>
            <a:r>
              <a:rPr lang="en-US" b="1" u="sng" dirty="0" smtClean="0">
                <a:solidFill>
                  <a:srgbClr val="FFFF00"/>
                </a:solidFill>
              </a:rPr>
              <a:t>less</a:t>
            </a:r>
            <a:r>
              <a:rPr lang="en-US" dirty="0" smtClean="0"/>
              <a:t> severe punishment (defendant was </a:t>
            </a:r>
            <a:r>
              <a:rPr lang="en-US" b="1" u="sng" dirty="0" smtClean="0">
                <a:solidFill>
                  <a:srgbClr val="FFFF00"/>
                </a:solidFill>
              </a:rPr>
              <a:t>abused</a:t>
            </a:r>
            <a:r>
              <a:rPr lang="en-US" dirty="0" smtClean="0"/>
              <a:t>, defendant has no prior </a:t>
            </a:r>
            <a:r>
              <a:rPr lang="en-US" b="1" u="sng" dirty="0" smtClean="0">
                <a:solidFill>
                  <a:srgbClr val="FFFF00"/>
                </a:solidFill>
              </a:rPr>
              <a:t>record</a:t>
            </a:r>
            <a:r>
              <a:rPr lang="en-US" dirty="0" smtClean="0"/>
              <a:t>, or </a:t>
            </a:r>
            <a:r>
              <a:rPr lang="en-US" b="1" u="sng" dirty="0" smtClean="0">
                <a:solidFill>
                  <a:srgbClr val="FFFF00"/>
                </a:solidFill>
              </a:rPr>
              <a:t>age</a:t>
            </a:r>
            <a:r>
              <a:rPr lang="en-US" dirty="0" smtClean="0"/>
              <a:t> of defendant)</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1857</TotalTime>
  <Words>656</Words>
  <Application>Microsoft Office PowerPoint</Application>
  <PresentationFormat>On-screen Show (4:3)</PresentationFormat>
  <Paragraphs>49</Paragraphs>
  <Slides>9</Slides>
  <Notes>0</Notes>
  <HiddenSlides>0</HiddenSlides>
  <MMClips>1</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Capital Punishment</vt:lpstr>
      <vt:lpstr>Thinking About Capital Punishment</vt:lpstr>
      <vt:lpstr>PowerPoint Presentation</vt:lpstr>
      <vt:lpstr>Capital Punishment</vt:lpstr>
      <vt:lpstr>Legality of Capital Punishment</vt:lpstr>
      <vt:lpstr>Numbers Behind Capital Punishment</vt:lpstr>
      <vt:lpstr>Numbers (cont’d)</vt:lpstr>
      <vt:lpstr>Determining Who Receives Capital Punishment</vt:lpstr>
      <vt:lpstr>Determining Who (cont’d)</vt:lpstr>
    </vt:vector>
  </TitlesOfParts>
  <Company>CBSD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Capital Punishment</dc:title>
  <dc:creator>Matthew R. Riley</dc:creator>
  <cp:lastModifiedBy>DONNELLY, JOHN</cp:lastModifiedBy>
  <cp:revision>149</cp:revision>
  <dcterms:created xsi:type="dcterms:W3CDTF">2009-05-27T18:19:12Z</dcterms:created>
  <dcterms:modified xsi:type="dcterms:W3CDTF">2013-10-30T14:36:06Z</dcterms:modified>
</cp:coreProperties>
</file>